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66" r:id="rId3"/>
    <p:sldId id="270" r:id="rId4"/>
    <p:sldId id="268" r:id="rId5"/>
    <p:sldId id="273" r:id="rId6"/>
    <p:sldId id="275" r:id="rId7"/>
    <p:sldId id="276" r:id="rId8"/>
    <p:sldId id="27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15AD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, L" userId="736b957d-e998-4538-afa8-8d5a9239170e" providerId="ADAL" clId="{38396932-B944-46E9-828C-80F5CE649654}"/>
    <pc:docChg chg="custSel delSld modSld">
      <pc:chgData name="James, L" userId="736b957d-e998-4538-afa8-8d5a9239170e" providerId="ADAL" clId="{38396932-B944-46E9-828C-80F5CE649654}" dt="2020-03-18T17:09:25.359" v="14" actId="478"/>
      <pc:docMkLst>
        <pc:docMk/>
      </pc:docMkLst>
      <pc:sldChg chg="del">
        <pc:chgData name="James, L" userId="736b957d-e998-4538-afa8-8d5a9239170e" providerId="ADAL" clId="{38396932-B944-46E9-828C-80F5CE649654}" dt="2020-03-18T17:07:43.076" v="0" actId="2696"/>
        <pc:sldMkLst>
          <pc:docMk/>
          <pc:sldMk cId="0" sldId="256"/>
        </pc:sldMkLst>
      </pc:sldChg>
      <pc:sldChg chg="del">
        <pc:chgData name="James, L" userId="736b957d-e998-4538-afa8-8d5a9239170e" providerId="ADAL" clId="{38396932-B944-46E9-828C-80F5CE649654}" dt="2020-03-18T17:07:45.317" v="2" actId="2696"/>
        <pc:sldMkLst>
          <pc:docMk/>
          <pc:sldMk cId="0" sldId="257"/>
        </pc:sldMkLst>
      </pc:sldChg>
      <pc:sldChg chg="del">
        <pc:chgData name="James, L" userId="736b957d-e998-4538-afa8-8d5a9239170e" providerId="ADAL" clId="{38396932-B944-46E9-828C-80F5CE649654}" dt="2020-03-18T17:07:44.501" v="1" actId="2696"/>
        <pc:sldMkLst>
          <pc:docMk/>
          <pc:sldMk cId="0" sldId="258"/>
        </pc:sldMkLst>
      </pc:sldChg>
      <pc:sldChg chg="del">
        <pc:chgData name="James, L" userId="736b957d-e998-4538-afa8-8d5a9239170e" providerId="ADAL" clId="{38396932-B944-46E9-828C-80F5CE649654}" dt="2020-03-18T17:07:46.012" v="3" actId="2696"/>
        <pc:sldMkLst>
          <pc:docMk/>
          <pc:sldMk cId="0" sldId="259"/>
        </pc:sldMkLst>
      </pc:sldChg>
      <pc:sldChg chg="del">
        <pc:chgData name="James, L" userId="736b957d-e998-4538-afa8-8d5a9239170e" providerId="ADAL" clId="{38396932-B944-46E9-828C-80F5CE649654}" dt="2020-03-18T17:07:46.715" v="4" actId="2696"/>
        <pc:sldMkLst>
          <pc:docMk/>
          <pc:sldMk cId="0" sldId="260"/>
        </pc:sldMkLst>
      </pc:sldChg>
      <pc:sldChg chg="del">
        <pc:chgData name="James, L" userId="736b957d-e998-4538-afa8-8d5a9239170e" providerId="ADAL" clId="{38396932-B944-46E9-828C-80F5CE649654}" dt="2020-03-18T17:07:48.725" v="6" actId="2696"/>
        <pc:sldMkLst>
          <pc:docMk/>
          <pc:sldMk cId="0" sldId="261"/>
        </pc:sldMkLst>
      </pc:sldChg>
      <pc:sldChg chg="del">
        <pc:chgData name="James, L" userId="736b957d-e998-4538-afa8-8d5a9239170e" providerId="ADAL" clId="{38396932-B944-46E9-828C-80F5CE649654}" dt="2020-03-18T17:07:50.500" v="8" actId="2696"/>
        <pc:sldMkLst>
          <pc:docMk/>
          <pc:sldMk cId="0" sldId="262"/>
        </pc:sldMkLst>
      </pc:sldChg>
      <pc:sldChg chg="del">
        <pc:chgData name="James, L" userId="736b957d-e998-4538-afa8-8d5a9239170e" providerId="ADAL" clId="{38396932-B944-46E9-828C-80F5CE649654}" dt="2020-03-18T17:07:47.669" v="5" actId="2696"/>
        <pc:sldMkLst>
          <pc:docMk/>
          <pc:sldMk cId="0" sldId="263"/>
        </pc:sldMkLst>
      </pc:sldChg>
      <pc:sldChg chg="del">
        <pc:chgData name="James, L" userId="736b957d-e998-4538-afa8-8d5a9239170e" providerId="ADAL" clId="{38396932-B944-46E9-828C-80F5CE649654}" dt="2020-03-18T17:07:49.781" v="7" actId="2696"/>
        <pc:sldMkLst>
          <pc:docMk/>
          <pc:sldMk cId="0" sldId="264"/>
        </pc:sldMkLst>
      </pc:sldChg>
      <pc:sldChg chg="del">
        <pc:chgData name="James, L" userId="736b957d-e998-4538-afa8-8d5a9239170e" providerId="ADAL" clId="{38396932-B944-46E9-828C-80F5CE649654}" dt="2020-03-18T17:08:02.040" v="12" actId="2696"/>
        <pc:sldMkLst>
          <pc:docMk/>
          <pc:sldMk cId="0" sldId="267"/>
        </pc:sldMkLst>
      </pc:sldChg>
      <pc:sldChg chg="del">
        <pc:chgData name="James, L" userId="736b957d-e998-4538-afa8-8d5a9239170e" providerId="ADAL" clId="{38396932-B944-46E9-828C-80F5CE649654}" dt="2020-03-18T17:07:51.516" v="9" actId="2696"/>
        <pc:sldMkLst>
          <pc:docMk/>
          <pc:sldMk cId="0" sldId="269"/>
        </pc:sldMkLst>
      </pc:sldChg>
      <pc:sldChg chg="del">
        <pc:chgData name="James, L" userId="736b957d-e998-4538-afa8-8d5a9239170e" providerId="ADAL" clId="{38396932-B944-46E9-828C-80F5CE649654}" dt="2020-03-18T17:07:52.157" v="10" actId="2696"/>
        <pc:sldMkLst>
          <pc:docMk/>
          <pc:sldMk cId="0" sldId="271"/>
        </pc:sldMkLst>
      </pc:sldChg>
      <pc:sldChg chg="del">
        <pc:chgData name="James, L" userId="736b957d-e998-4538-afa8-8d5a9239170e" providerId="ADAL" clId="{38396932-B944-46E9-828C-80F5CE649654}" dt="2020-03-18T17:07:52.921" v="11" actId="2696"/>
        <pc:sldMkLst>
          <pc:docMk/>
          <pc:sldMk cId="0" sldId="272"/>
        </pc:sldMkLst>
      </pc:sldChg>
      <pc:sldChg chg="del">
        <pc:chgData name="James, L" userId="736b957d-e998-4538-afa8-8d5a9239170e" providerId="ADAL" clId="{38396932-B944-46E9-828C-80F5CE649654}" dt="2020-03-18T17:08:16.455" v="13" actId="2696"/>
        <pc:sldMkLst>
          <pc:docMk/>
          <pc:sldMk cId="0" sldId="274"/>
        </pc:sldMkLst>
      </pc:sldChg>
      <pc:sldChg chg="delSp">
        <pc:chgData name="James, L" userId="736b957d-e998-4538-afa8-8d5a9239170e" providerId="ADAL" clId="{38396932-B944-46E9-828C-80F5CE649654}" dt="2020-03-18T17:09:25.359" v="14" actId="478"/>
        <pc:sldMkLst>
          <pc:docMk/>
          <pc:sldMk cId="0" sldId="281"/>
        </pc:sldMkLst>
        <pc:spChg chg="del">
          <ac:chgData name="James, L" userId="736b957d-e998-4538-afa8-8d5a9239170e" providerId="ADAL" clId="{38396932-B944-46E9-828C-80F5CE649654}" dt="2020-03-18T17:09:25.359" v="14" actId="478"/>
          <ac:spMkLst>
            <pc:docMk/>
            <pc:sldMk cId="0" sldId="281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87380-04F8-4551-9693-6B6E1B3CA881}" type="datetimeFigureOut">
              <a:rPr lang="en-GB" smtClean="0"/>
              <a:pPr/>
              <a:t>10/2/21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64C0B5-E321-489E-B171-2A9E9F79B1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520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https://codepen.io/tholman/pen/jvIEz?page=1&amp;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4C0B5-E321-489E-B171-2A9E9F79B10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Love Tester Demo:</a:t>
            </a:r>
          </a:p>
          <a:p>
            <a:r>
              <a:rPr lang="en-GB" dirty="0"/>
              <a:t>http://jsbin.com/nihivaxuko/1/edit?html,css,output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4C0B5-E321-489E-B171-2A9E9F79B10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4C0B5-E321-489E-B171-2A9E9F79B10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http://jsbin.com/diceqoqife/2/edit?html,js,output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4C0B5-E321-489E-B171-2A9E9F79B10F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636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64C0B5-E321-489E-B171-2A9E9F79B10F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268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Love tester :</a:t>
            </a:r>
          </a:p>
          <a:p>
            <a:r>
              <a:rPr lang="en-GB" dirty="0"/>
              <a:t>http://jsbin.com/raxogojesi/1/edit?html,js,output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4C0B5-E321-489E-B171-2A9E9F79B10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94DE-C366-4837-A480-0302264CB37E}" type="datetime1">
              <a:rPr lang="en-GB" smtClean="0"/>
              <a:t>10/2/21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9891B-5728-44EB-B414-E0428C6712B7}" type="datetime1">
              <a:rPr lang="en-GB" smtClean="0"/>
              <a:t>10/2/21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184B-4EE9-4734-9D73-6678DDC35B20}" type="datetime1">
              <a:rPr lang="en-GB" smtClean="0"/>
              <a:t>10/2/21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8224" y="6381328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A392A9DD-9C64-400B-8394-75BB90BEB2F7}" type="datetime1">
              <a:rPr lang="en-GB" smtClean="0"/>
              <a:pPr/>
              <a:t>10/2/21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25DA-5C53-4E53-8B5C-194A74E96743}" type="datetime1">
              <a:rPr lang="en-GB" smtClean="0"/>
              <a:t>10/2/21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65D4-68B3-404A-ADD1-F34116D83B6E}" type="datetime1">
              <a:rPr lang="en-GB" smtClean="0"/>
              <a:t>10/2/21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865D-A432-4AB8-A5EB-0585F9945F98}" type="datetime1">
              <a:rPr lang="en-GB" smtClean="0"/>
              <a:t>10/2/21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AED4-DFE1-409D-AFB2-153E360DB855}" type="datetime1">
              <a:rPr lang="en-GB" smtClean="0"/>
              <a:t>10/2/21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B401B-961F-43E9-8A25-FE142CBC6253}" type="datetime1">
              <a:rPr lang="en-GB" smtClean="0"/>
              <a:t>10/2/21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18BE-6628-44DA-8569-3C8ACBE1EF65}" type="datetime1">
              <a:rPr lang="en-GB" smtClean="0"/>
              <a:t>10/2/21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0CF7E-0506-4260-9D77-C3133E0A0C98}" type="datetime1">
              <a:rPr lang="en-GB" smtClean="0"/>
              <a:t>10/2/21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38C75-5350-439C-B124-64317840DC4E}" type="datetime1">
              <a:rPr lang="en-GB" smtClean="0"/>
              <a:t>10/2/21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0590-739B-4C6B-93D5-76CB42C4E88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pen.io/tholman/pen/jvIEz?page=1&amp;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depen.io/jackrugile/pen/Drykf?page=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jsbin.com/raxogojesi/1/edit?html,js,output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sz="3600" dirty="0">
                <a:solidFill>
                  <a:srgbClr val="00B050"/>
                </a:solidFill>
                <a:latin typeface="Adamsky SF" pitchFamily="2" charset="0"/>
              </a:rPr>
              <a:t>True</a:t>
            </a:r>
            <a:r>
              <a:rPr lang="en-GB" sz="3600" dirty="0">
                <a:latin typeface="Adamsky SF" pitchFamily="2" charset="0"/>
              </a:rPr>
              <a:t> or </a:t>
            </a:r>
            <a:r>
              <a:rPr lang="en-GB" sz="3600" dirty="0">
                <a:solidFill>
                  <a:srgbClr val="C00000"/>
                </a:solidFill>
                <a:latin typeface="Adamsky SF" pitchFamily="2" charset="0"/>
              </a:rPr>
              <a:t>False</a:t>
            </a:r>
          </a:p>
          <a:p>
            <a:r>
              <a:rPr lang="en-GB" dirty="0" err="1">
                <a:latin typeface="Adamsky SF" pitchFamily="2" charset="0"/>
              </a:rPr>
              <a:t>Javascript</a:t>
            </a:r>
            <a:r>
              <a:rPr lang="en-GB" dirty="0">
                <a:latin typeface="Adamsky SF" pitchFamily="2" charset="0"/>
              </a:rPr>
              <a:t> can create animations</a:t>
            </a:r>
          </a:p>
          <a:p>
            <a:r>
              <a:rPr lang="en-GB" dirty="0" err="1">
                <a:latin typeface="Adamsky SF" pitchFamily="2" charset="0"/>
              </a:rPr>
              <a:t>Javascript</a:t>
            </a:r>
            <a:r>
              <a:rPr lang="en-GB" dirty="0">
                <a:latin typeface="Adamsky SF" pitchFamily="2" charset="0"/>
              </a:rPr>
              <a:t> is not case sensitive</a:t>
            </a:r>
          </a:p>
          <a:p>
            <a:r>
              <a:rPr lang="en-GB" dirty="0" err="1">
                <a:latin typeface="Adamsky SF" pitchFamily="2" charset="0"/>
              </a:rPr>
              <a:t>Javascript</a:t>
            </a:r>
            <a:r>
              <a:rPr lang="en-GB" dirty="0">
                <a:latin typeface="Adamsky SF" pitchFamily="2" charset="0"/>
              </a:rPr>
              <a:t> can run in your browser</a:t>
            </a:r>
          </a:p>
          <a:p>
            <a:r>
              <a:rPr lang="en-GB" dirty="0" err="1">
                <a:latin typeface="Adamsky SF" pitchFamily="2" charset="0"/>
              </a:rPr>
              <a:t>Javascript</a:t>
            </a:r>
            <a:r>
              <a:rPr lang="en-GB" dirty="0">
                <a:latin typeface="Adamsky SF" pitchFamily="2" charset="0"/>
              </a:rPr>
              <a:t> lines end in colons :</a:t>
            </a:r>
          </a:p>
          <a:p>
            <a:r>
              <a:rPr lang="en-GB" dirty="0" err="1">
                <a:latin typeface="Adamsky SF" pitchFamily="2" charset="0"/>
              </a:rPr>
              <a:t>Javascript</a:t>
            </a:r>
            <a:r>
              <a:rPr lang="en-GB" dirty="0">
                <a:latin typeface="Adamsky SF" pitchFamily="2" charset="0"/>
              </a:rPr>
              <a:t> is used on almost every web 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Lesson 2 – Working</a:t>
            </a:r>
            <a:r>
              <a:rPr kumimoji="0" lang="en-GB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with </a:t>
            </a:r>
            <a:r>
              <a:rPr kumimoji="0" lang="en-GB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Javascript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Variables &amp; the Document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96336" y="23488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</a:rPr>
              <a:t>TRUE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68344" y="2924944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C00000"/>
                </a:solidFill>
              </a:rPr>
              <a:t>FALSE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68344" y="3501008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</a:rPr>
              <a:t>TRUE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96336" y="41490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C00000"/>
                </a:solidFill>
              </a:rPr>
              <a:t>FALSE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96336" y="5085184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B050"/>
                </a:solidFill>
              </a:rPr>
              <a:t>TRUE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52120" y="6021288"/>
            <a:ext cx="3384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hlinkClick r:id="rId3"/>
              </a:rPr>
              <a:t>COOL JavaScript Examples</a:t>
            </a:r>
          </a:p>
          <a:p>
            <a:r>
              <a:rPr lang="en-GB" sz="1200" dirty="0">
                <a:hlinkClick r:id="rId3"/>
              </a:rPr>
              <a:t>https://codepen.io/jackrugile/pen/acAgx?page=3</a:t>
            </a:r>
          </a:p>
          <a:p>
            <a:r>
              <a:rPr lang="en-GB" sz="1200" dirty="0">
                <a:hlinkClick r:id="rId3"/>
              </a:rPr>
              <a:t>https://codepen.io/tholman/pen/jvIEz?page=1&amp;</a:t>
            </a:r>
            <a:endParaRPr lang="en-GB" sz="1200" dirty="0"/>
          </a:p>
          <a:p>
            <a:r>
              <a:rPr lang="en-GB" sz="1200" dirty="0">
                <a:hlinkClick r:id="rId4"/>
              </a:rPr>
              <a:t>https://codepen.io/jackrugile/pen/Drykf?page=2</a:t>
            </a:r>
            <a:endParaRPr lang="en-GB" sz="1200" dirty="0"/>
          </a:p>
          <a:p>
            <a:endParaRPr lang="en-GB" sz="1200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06BDE96A-6E3C-40B1-B092-D94E77284A40}"/>
              </a:ext>
            </a:extLst>
          </p:cNvPr>
          <p:cNvSpPr/>
          <p:nvPr/>
        </p:nvSpPr>
        <p:spPr>
          <a:xfrm rot="20461168">
            <a:off x="216957" y="1209059"/>
            <a:ext cx="1230717" cy="546706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STARTER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dirty="0"/>
              <a:t>Getting data out of fields that the user has typed 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7"/>
            <a:ext cx="9144000" cy="19442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3000" b="1" dirty="0" err="1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en-GB" sz="30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("name1").value</a:t>
            </a:r>
          </a:p>
          <a:p>
            <a:r>
              <a:rPr lang="en-GB" sz="2000" dirty="0"/>
              <a:t>"name1" is the id of the input tag</a:t>
            </a:r>
          </a:p>
          <a:p>
            <a:r>
              <a:rPr lang="en-GB" sz="2000" dirty="0"/>
              <a:t>Be careful of the spelling of </a:t>
            </a:r>
            <a:r>
              <a:rPr lang="en-GB" sz="2000" b="1" dirty="0" err="1"/>
              <a:t>g</a:t>
            </a:r>
            <a:r>
              <a:rPr lang="en-GB" sz="2000" dirty="0" err="1"/>
              <a:t>et</a:t>
            </a:r>
            <a:r>
              <a:rPr lang="en-GB" sz="2000" b="1" dirty="0" err="1"/>
              <a:t>E</a:t>
            </a:r>
            <a:r>
              <a:rPr lang="en-GB" sz="2000" dirty="0" err="1"/>
              <a:t>lement</a:t>
            </a:r>
            <a:r>
              <a:rPr lang="en-GB" sz="2000" b="1" dirty="0" err="1"/>
              <a:t>B</a:t>
            </a:r>
            <a:r>
              <a:rPr lang="en-GB" sz="2000" dirty="0" err="1"/>
              <a:t>y</a:t>
            </a:r>
            <a:r>
              <a:rPr lang="en-GB" sz="2000" b="1" dirty="0" err="1"/>
              <a:t>I</a:t>
            </a:r>
            <a:r>
              <a:rPr lang="en-GB" sz="2000" dirty="0" err="1"/>
              <a:t>d</a:t>
            </a:r>
            <a:endParaRPr lang="en-GB" sz="2000" dirty="0"/>
          </a:p>
          <a:p>
            <a:r>
              <a:rPr lang="en-GB" sz="2000" dirty="0"/>
              <a:t>store it in a variable and use it in your program</a:t>
            </a:r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68959"/>
            <a:ext cx="9144000" cy="361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52706">
            <a:off x="4844533" y="4396504"/>
            <a:ext cx="4012707" cy="2317272"/>
          </a:xfrm>
          <a:prstGeom prst="rect">
            <a:avLst/>
          </a:prstGeom>
          <a:noFill/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Double Bracket 9"/>
          <p:cNvSpPr/>
          <p:nvPr/>
        </p:nvSpPr>
        <p:spPr>
          <a:xfrm rot="21062800">
            <a:off x="7333191" y="1827796"/>
            <a:ext cx="1726917" cy="1213296"/>
          </a:xfrm>
          <a:prstGeom prst="bracketPair">
            <a:avLst>
              <a:gd name="adj" fmla="val 34125"/>
            </a:avLst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msky SF" pitchFamily="2" charset="0"/>
              </a:rPr>
              <a:t>screenshot your work!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75240" y="764704"/>
            <a:ext cx="2268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hlinkClick r:id="rId5"/>
              </a:rPr>
              <a:t>http://jsbin.com/raxogojesi/1/edit?html,js,output</a:t>
            </a:r>
            <a:endParaRPr lang="en-GB" sz="800" dirty="0"/>
          </a:p>
          <a:p>
            <a:endParaRPr lang="en-GB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FFFF00"/>
          </a:solidFill>
        </p:spPr>
        <p:txBody>
          <a:bodyPr/>
          <a:lstStyle/>
          <a:p>
            <a:r>
              <a:rPr lang="en-GB" dirty="0"/>
              <a:t>Using the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alert()</a:t>
            </a:r>
            <a:r>
              <a:rPr lang="en-GB" dirty="0"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4781128"/>
          </a:xfrm>
        </p:spPr>
        <p:txBody>
          <a:bodyPr/>
          <a:lstStyle/>
          <a:p>
            <a:r>
              <a:rPr lang="en-GB" dirty="0"/>
              <a:t>This will create a pop up </a:t>
            </a:r>
          </a:p>
          <a:p>
            <a:pPr>
              <a:buNone/>
            </a:pPr>
            <a:r>
              <a:rPr lang="en-GB" dirty="0"/>
              <a:t>Change</a:t>
            </a:r>
          </a:p>
          <a:p>
            <a:pPr>
              <a:buNone/>
            </a:pPr>
            <a:r>
              <a:rPr lang="en-GB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&lt;button&gt;Click Me!&lt;/button&gt;</a:t>
            </a:r>
            <a:endParaRPr lang="en-GB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dirty="0"/>
              <a:t>to</a:t>
            </a:r>
          </a:p>
          <a:p>
            <a:pPr marL="363538" indent="-363538">
              <a:buNone/>
            </a:pPr>
            <a:r>
              <a:rPr lang="en-GB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&lt;button 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onclick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="alert('hello')"</a:t>
            </a:r>
            <a:r>
              <a:rPr lang="en-GB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&gt;Click Me!&lt;/button&gt;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509120"/>
            <a:ext cx="4371975" cy="2038350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23528" y="522920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click the button and a pop up appears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771800" y="5373216"/>
            <a:ext cx="23042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51520" y="6021288"/>
            <a:ext cx="3816424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Change the  message to something else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10" name="Double Bracket 9"/>
          <p:cNvSpPr/>
          <p:nvPr/>
        </p:nvSpPr>
        <p:spPr>
          <a:xfrm rot="340039">
            <a:off x="7039214" y="1078069"/>
            <a:ext cx="2040684" cy="1399244"/>
          </a:xfrm>
          <a:prstGeom prst="bracketPair">
            <a:avLst>
              <a:gd name="adj" fmla="val 34125"/>
            </a:avLst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msky SF" pitchFamily="2" charset="0"/>
              </a:rPr>
              <a:t>screenshot your work!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907704" y="2564904"/>
            <a:ext cx="72008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03BC5000-1E43-4AB4-AAA6-1DFAD7958163}"/>
              </a:ext>
            </a:extLst>
          </p:cNvPr>
          <p:cNvSpPr/>
          <p:nvPr/>
        </p:nvSpPr>
        <p:spPr>
          <a:xfrm rot="20461168">
            <a:off x="40642" y="209793"/>
            <a:ext cx="1230717" cy="546706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Revision!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2D050"/>
          </a:solidFill>
        </p:spPr>
        <p:txBody>
          <a:bodyPr/>
          <a:lstStyle/>
          <a:p>
            <a:r>
              <a:rPr lang="en-GB" dirty="0"/>
              <a:t>Debugging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3024336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Javascript</a:t>
            </a:r>
            <a:r>
              <a:rPr lang="en-GB" dirty="0"/>
              <a:t> errors can be tricky to track down</a:t>
            </a:r>
          </a:p>
          <a:p>
            <a:r>
              <a:rPr lang="en-GB" dirty="0"/>
              <a:t>Use F12 on a web page to show the Console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Or in JSBIN there is a console button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 b="52734"/>
          <a:stretch>
            <a:fillRect/>
          </a:stretch>
        </p:blipFill>
        <p:spPr bwMode="auto">
          <a:xfrm>
            <a:off x="1619672" y="2132856"/>
            <a:ext cx="5512932" cy="1008112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660232" y="2708920"/>
            <a:ext cx="2483768" cy="646331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This tells me I’ve spelled “alert” wrong!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 b="18424"/>
          <a:stretch>
            <a:fillRect/>
          </a:stretch>
        </p:blipFill>
        <p:spPr bwMode="auto">
          <a:xfrm>
            <a:off x="827584" y="4121696"/>
            <a:ext cx="7596336" cy="273630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4499992" y="3032086"/>
            <a:ext cx="2160240" cy="180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60669829-C1E2-4958-80A9-D2CA58F74AB4}"/>
              </a:ext>
            </a:extLst>
          </p:cNvPr>
          <p:cNvSpPr/>
          <p:nvPr/>
        </p:nvSpPr>
        <p:spPr>
          <a:xfrm rot="20461168">
            <a:off x="40642" y="209793"/>
            <a:ext cx="1230717" cy="546706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Revision!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2D050"/>
          </a:solidFill>
        </p:spPr>
        <p:txBody>
          <a:bodyPr/>
          <a:lstStyle/>
          <a:p>
            <a:r>
              <a:rPr lang="en-GB" dirty="0"/>
              <a:t>Creating a </a:t>
            </a:r>
            <a:r>
              <a:rPr lang="en-GB" dirty="0" err="1"/>
              <a:t>Javascript</a:t>
            </a:r>
            <a:r>
              <a:rPr lang="en-GB" dirty="0"/>
              <a:t>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At the moment the </a:t>
            </a:r>
            <a:r>
              <a:rPr lang="en-GB" dirty="0" err="1"/>
              <a:t>Javascript</a:t>
            </a:r>
            <a:r>
              <a:rPr lang="en-GB" dirty="0"/>
              <a:t> is being written </a:t>
            </a:r>
            <a:r>
              <a:rPr lang="en-GB" b="1" dirty="0"/>
              <a:t>inline</a:t>
            </a:r>
            <a:r>
              <a:rPr lang="en-GB" dirty="0"/>
              <a:t> with the HTML</a:t>
            </a:r>
          </a:p>
          <a:p>
            <a:r>
              <a:rPr lang="en-GB" dirty="0"/>
              <a:t>This will get confusing when we start to write longer programs</a:t>
            </a:r>
          </a:p>
          <a:p>
            <a:r>
              <a:rPr lang="en-GB" dirty="0"/>
              <a:t>Creating a  block of code called a </a:t>
            </a:r>
            <a:r>
              <a:rPr lang="en-GB" b="1" dirty="0"/>
              <a:t>function</a:t>
            </a:r>
            <a:r>
              <a:rPr lang="en-GB" dirty="0"/>
              <a:t> allows us to separate the </a:t>
            </a:r>
            <a:r>
              <a:rPr lang="en-GB" dirty="0" err="1"/>
              <a:t>Javascript</a:t>
            </a:r>
            <a:r>
              <a:rPr lang="en-GB" dirty="0"/>
              <a:t> out to make it easier to manage</a:t>
            </a:r>
          </a:p>
          <a:p>
            <a:r>
              <a:rPr lang="en-GB" dirty="0"/>
              <a:t>In </a:t>
            </a:r>
            <a:r>
              <a:rPr lang="en-GB" dirty="0" err="1"/>
              <a:t>JSBin</a:t>
            </a:r>
            <a:r>
              <a:rPr lang="en-GB" dirty="0"/>
              <a:t> we need to show the </a:t>
            </a:r>
            <a:r>
              <a:rPr lang="en-GB" dirty="0" err="1"/>
              <a:t>Javascript</a:t>
            </a:r>
            <a:r>
              <a:rPr lang="en-GB" dirty="0"/>
              <a:t> tab:</a:t>
            </a:r>
          </a:p>
          <a:p>
            <a:endParaRPr lang="en-GB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085184"/>
            <a:ext cx="7440107" cy="177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rgbClr val="00B0F0"/>
          </a:solidFill>
        </p:spPr>
        <p:txBody>
          <a:bodyPr/>
          <a:lstStyle/>
          <a:p>
            <a:r>
              <a:rPr lang="en-GB" dirty="0"/>
              <a:t>Creating and running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 r="21202"/>
          <a:stretch>
            <a:fillRect/>
          </a:stretch>
        </p:blipFill>
        <p:spPr bwMode="auto">
          <a:xfrm>
            <a:off x="0" y="1340768"/>
            <a:ext cx="9143999" cy="5048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60032" y="3933056"/>
            <a:ext cx="273630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1: Define the function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5877272"/>
            <a:ext cx="273630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2: Run the function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796136" y="3068960"/>
            <a:ext cx="216024" cy="7920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3131840" y="5517232"/>
            <a:ext cx="1872208" cy="43204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2D050"/>
          </a:solidFill>
        </p:spPr>
        <p:txBody>
          <a:bodyPr/>
          <a:lstStyle/>
          <a:p>
            <a:r>
              <a:rPr lang="en-GB" dirty="0"/>
              <a:t>Using variables in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1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Use the </a:t>
            </a:r>
            <a:r>
              <a:rPr lang="en-GB" b="1" dirty="0" err="1"/>
              <a:t>var</a:t>
            </a:r>
            <a:r>
              <a:rPr lang="en-GB" dirty="0"/>
              <a:t> keyword when you first set up a variable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You can "stick" variables and text together (</a:t>
            </a:r>
            <a:r>
              <a:rPr lang="en-GB" i="1" dirty="0">
                <a:solidFill>
                  <a:srgbClr val="00B050"/>
                </a:solidFill>
              </a:rPr>
              <a:t>concatenate</a:t>
            </a:r>
            <a:r>
              <a:rPr lang="en-GB" dirty="0"/>
              <a:t>) using a </a:t>
            </a:r>
            <a:r>
              <a:rPr lang="en-GB" b="1" dirty="0">
                <a:solidFill>
                  <a:srgbClr val="FF0000"/>
                </a:solidFill>
              </a:rPr>
              <a:t>+</a:t>
            </a:r>
            <a:r>
              <a:rPr lang="en-GB" dirty="0"/>
              <a:t> sign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492896"/>
            <a:ext cx="6091653" cy="1656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5514975"/>
            <a:ext cx="39052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 rot="403747">
            <a:off x="6372200" y="2492896"/>
            <a:ext cx="2520280" cy="1800200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Variable names…</a:t>
            </a:r>
          </a:p>
          <a:p>
            <a:r>
              <a:rPr lang="en-GB" dirty="0"/>
              <a:t>-Must be one word</a:t>
            </a:r>
          </a:p>
          <a:p>
            <a:r>
              <a:rPr lang="en-GB" dirty="0"/>
              <a:t>-Can't start with a  number </a:t>
            </a:r>
          </a:p>
          <a:p>
            <a:r>
              <a:rPr lang="en-GB" dirty="0"/>
              <a:t>-no punctuation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CDBCD5A0-63E8-4357-877E-B2037D1618CF}"/>
              </a:ext>
            </a:extLst>
          </p:cNvPr>
          <p:cNvSpPr/>
          <p:nvPr/>
        </p:nvSpPr>
        <p:spPr>
          <a:xfrm rot="21232477">
            <a:off x="344560" y="6175470"/>
            <a:ext cx="4256510" cy="317122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FYI – new versions of </a:t>
            </a:r>
            <a:r>
              <a:rPr lang="en-GB" sz="1200" dirty="0" err="1"/>
              <a:t>Javascript</a:t>
            </a:r>
            <a:r>
              <a:rPr lang="en-GB" sz="1200" dirty="0"/>
              <a:t> also use "let" as well as "var"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C13957F-A0BF-4BD9-8017-DCB864A1B4C6}"/>
              </a:ext>
            </a:extLst>
          </p:cNvPr>
          <p:cNvCxnSpPr>
            <a:cxnSpLocks/>
          </p:cNvCxnSpPr>
          <p:nvPr/>
        </p:nvCxnSpPr>
        <p:spPr>
          <a:xfrm flipH="1" flipV="1">
            <a:off x="3059832" y="3717032"/>
            <a:ext cx="1302618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268760"/>
            <a:ext cx="9144000" cy="508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3200" dirty="0"/>
              <a:t>Task: Practice creating and running a function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0032" y="3933056"/>
            <a:ext cx="273630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1: Define the function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6016" y="5877272"/>
            <a:ext cx="273630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2: Run the function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796136" y="3068960"/>
            <a:ext cx="216024" cy="7920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3131840" y="5517232"/>
            <a:ext cx="1872208" cy="43204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rot="21371728">
            <a:off x="1428216" y="838586"/>
            <a:ext cx="4426878" cy="887562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Add a function with a couple of alerts and a prompt to ask the user a question</a:t>
            </a:r>
          </a:p>
          <a:p>
            <a:r>
              <a:rPr lang="en-GB" sz="1400" dirty="0"/>
              <a:t>(This is practice – and doesn't have to be part of your final game)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2" name="Double Bracket 11"/>
          <p:cNvSpPr/>
          <p:nvPr/>
        </p:nvSpPr>
        <p:spPr>
          <a:xfrm rot="340039">
            <a:off x="7228389" y="4534454"/>
            <a:ext cx="2040684" cy="1399244"/>
          </a:xfrm>
          <a:prstGeom prst="bracketPair">
            <a:avLst>
              <a:gd name="adj" fmla="val 34125"/>
            </a:avLst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msky SF" pitchFamily="2" charset="0"/>
              </a:rPr>
              <a:t>screenshot your work!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200" dirty="0"/>
              <a:t>Changing the document with </a:t>
            </a:r>
            <a:r>
              <a:rPr lang="en-GB" sz="3200" dirty="0" err="1"/>
              <a:t>Javascript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48392"/>
            <a:ext cx="9144000" cy="5177771"/>
          </a:xfrm>
        </p:spPr>
        <p:txBody>
          <a:bodyPr/>
          <a:lstStyle/>
          <a:p>
            <a:pPr algn="ctr">
              <a:buNone/>
            </a:pPr>
            <a:r>
              <a:rPr lang="en-GB" sz="2800" b="1" dirty="0" err="1">
                <a:solidFill>
                  <a:srgbClr val="C115AD"/>
                </a:solidFill>
                <a:latin typeface="Courier New" pitchFamily="49" charset="0"/>
                <a:cs typeface="Courier New" pitchFamily="49" charset="0"/>
              </a:rPr>
              <a:t>document.body.style.backgroundColor</a:t>
            </a:r>
            <a:r>
              <a:rPr lang="en-GB" sz="2800" b="1" dirty="0">
                <a:solidFill>
                  <a:srgbClr val="C115AD"/>
                </a:solidFill>
                <a:latin typeface="Courier New" pitchFamily="49" charset="0"/>
                <a:cs typeface="Courier New" pitchFamily="49" charset="0"/>
              </a:rPr>
              <a:t>="red"</a:t>
            </a:r>
          </a:p>
          <a:p>
            <a:endParaRPr lang="en-GB" dirty="0"/>
          </a:p>
          <a:p>
            <a:r>
              <a:rPr lang="en-GB" dirty="0"/>
              <a:t>What do you think this line will do?</a:t>
            </a:r>
          </a:p>
          <a:p>
            <a:r>
              <a:rPr lang="en-GB" dirty="0"/>
              <a:t>You can also use </a:t>
            </a:r>
            <a:r>
              <a:rPr lang="en-GB" dirty="0" err="1"/>
              <a:t>color</a:t>
            </a:r>
            <a:r>
              <a:rPr lang="en-GB" dirty="0"/>
              <a:t> hex codes such as</a:t>
            </a:r>
          </a:p>
          <a:p>
            <a:pPr lvl="1"/>
            <a:r>
              <a:rPr lang="en-GB" sz="3600" dirty="0">
                <a:latin typeface="Courier New" pitchFamily="49" charset="0"/>
                <a:cs typeface="Courier New" pitchFamily="49" charset="0"/>
              </a:rPr>
              <a:t>#ff6600</a:t>
            </a:r>
          </a:p>
          <a:p>
            <a:pPr lvl="1"/>
            <a:r>
              <a:rPr lang="en-GB" sz="3600" dirty="0">
                <a:latin typeface="Courier New" pitchFamily="49" charset="0"/>
                <a:cs typeface="Courier New" pitchFamily="49" charset="0"/>
              </a:rPr>
              <a:t>#00ff00</a:t>
            </a:r>
          </a:p>
        </p:txBody>
      </p:sp>
      <p:sp>
        <p:nvSpPr>
          <p:cNvPr id="4" name="TextBox 3"/>
          <p:cNvSpPr txBox="1"/>
          <p:nvPr/>
        </p:nvSpPr>
        <p:spPr>
          <a:xfrm rot="513159">
            <a:off x="4660954" y="5525999"/>
            <a:ext cx="2781531" cy="1200329"/>
          </a:xfrm>
          <a:prstGeom prst="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dirty="0"/>
              <a:t>You can change lots of things on a web page – images, text, </a:t>
            </a:r>
            <a:r>
              <a:rPr lang="en-GB" dirty="0" err="1"/>
              <a:t>divs</a:t>
            </a:r>
            <a:r>
              <a:rPr lang="en-GB" dirty="0"/>
              <a:t> – more later…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64348" y="4797152"/>
            <a:ext cx="1944216" cy="2014483"/>
            <a:chOff x="179512" y="4797152"/>
            <a:chExt cx="1944216" cy="2014483"/>
          </a:xfrm>
        </p:grpSpPr>
        <p:sp>
          <p:nvSpPr>
            <p:cNvPr id="5" name="Line Callout 1 4"/>
            <p:cNvSpPr/>
            <p:nvPr/>
          </p:nvSpPr>
          <p:spPr>
            <a:xfrm>
              <a:off x="1547664" y="4797152"/>
              <a:ext cx="576064" cy="504056"/>
            </a:xfrm>
            <a:prstGeom prst="borderCallout1">
              <a:avLst>
                <a:gd name="adj1" fmla="val 100006"/>
                <a:gd name="adj2" fmla="val 49538"/>
                <a:gd name="adj3" fmla="val 273122"/>
                <a:gd name="adj4" fmla="val -6644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9512" y="6165304"/>
              <a:ext cx="1008112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amount of Red</a:t>
              </a:r>
            </a:p>
          </p:txBody>
        </p:sp>
      </p:grpSp>
      <p:sp>
        <p:nvSpPr>
          <p:cNvPr id="9" name="Line Callout 1 8"/>
          <p:cNvSpPr/>
          <p:nvPr/>
        </p:nvSpPr>
        <p:spPr>
          <a:xfrm>
            <a:off x="2123728" y="4797152"/>
            <a:ext cx="576064" cy="504056"/>
          </a:xfrm>
          <a:prstGeom prst="borderCallout1">
            <a:avLst>
              <a:gd name="adj1" fmla="val 100006"/>
              <a:gd name="adj2" fmla="val 49538"/>
              <a:gd name="adj3" fmla="val 275012"/>
              <a:gd name="adj4" fmla="val -691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547664" y="6211669"/>
            <a:ext cx="100811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amount of Green</a:t>
            </a:r>
          </a:p>
        </p:txBody>
      </p:sp>
      <p:sp>
        <p:nvSpPr>
          <p:cNvPr id="12" name="Line Callout 1 11"/>
          <p:cNvSpPr/>
          <p:nvPr/>
        </p:nvSpPr>
        <p:spPr>
          <a:xfrm>
            <a:off x="2699792" y="4797152"/>
            <a:ext cx="576064" cy="504056"/>
          </a:xfrm>
          <a:prstGeom prst="borderCallout1">
            <a:avLst>
              <a:gd name="adj1" fmla="val 100006"/>
              <a:gd name="adj2" fmla="val 49538"/>
              <a:gd name="adj3" fmla="val 276901"/>
              <a:gd name="adj4" fmla="val 1154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843808" y="6211669"/>
            <a:ext cx="100811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amount of Blue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8402B6DC-0C4E-4009-B1AA-D7FE3CC47B82}"/>
              </a:ext>
            </a:extLst>
          </p:cNvPr>
          <p:cNvSpPr/>
          <p:nvPr/>
        </p:nvSpPr>
        <p:spPr>
          <a:xfrm rot="21232477">
            <a:off x="6680187" y="1609800"/>
            <a:ext cx="2370004" cy="500804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WatCH</a:t>
            </a:r>
            <a:r>
              <a:rPr lang="en-GB" sz="1200" dirty="0"/>
              <a:t> </a:t>
            </a:r>
            <a:r>
              <a:rPr lang="en-GB" sz="1200" dirty="0" err="1"/>
              <a:t>ThE</a:t>
            </a:r>
            <a:r>
              <a:rPr lang="en-GB" sz="1200" dirty="0"/>
              <a:t> </a:t>
            </a:r>
            <a:r>
              <a:rPr lang="en-GB" sz="1200" dirty="0" err="1"/>
              <a:t>CaSE</a:t>
            </a:r>
            <a:r>
              <a:rPr lang="en-GB" sz="1200" dirty="0"/>
              <a:t> of THIs </a:t>
            </a:r>
            <a:r>
              <a:rPr lang="en-GB" sz="1200" dirty="0" err="1"/>
              <a:t>LiNE</a:t>
            </a:r>
            <a:r>
              <a:rPr lang="en-GB" sz="1200" dirty="0"/>
              <a:t> of </a:t>
            </a:r>
            <a:r>
              <a:rPr lang="en-GB" sz="1200" dirty="0" err="1"/>
              <a:t>jAvAScript</a:t>
            </a:r>
            <a:r>
              <a:rPr lang="en-GB" sz="1200" dirty="0"/>
              <a:t>!!!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A73557B-48C2-40A3-B401-C3374D28937B}"/>
              </a:ext>
            </a:extLst>
          </p:cNvPr>
          <p:cNvCxnSpPr/>
          <p:nvPr/>
        </p:nvCxnSpPr>
        <p:spPr>
          <a:xfrm flipH="1" flipV="1">
            <a:off x="4283968" y="1412776"/>
            <a:ext cx="2304256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9"/>
            <a:ext cx="9036496" cy="3960440"/>
          </a:xfrm>
        </p:spPr>
        <p:txBody>
          <a:bodyPr/>
          <a:lstStyle/>
          <a:p>
            <a:r>
              <a:rPr lang="en-GB" dirty="0"/>
              <a:t>Add a line to change the background colour to your button.</a:t>
            </a:r>
          </a:p>
          <a:p>
            <a:r>
              <a:rPr lang="en-GB" dirty="0"/>
              <a:t>Extension:</a:t>
            </a:r>
          </a:p>
          <a:p>
            <a:pPr lvl="1"/>
            <a:r>
              <a:rPr lang="en-GB" sz="2400" dirty="0"/>
              <a:t>Research "hex </a:t>
            </a:r>
            <a:r>
              <a:rPr lang="en-GB" sz="2400" dirty="0" err="1"/>
              <a:t>color</a:t>
            </a:r>
            <a:r>
              <a:rPr lang="en-GB" sz="2400" dirty="0"/>
              <a:t> codes" to find other colours you could use</a:t>
            </a:r>
          </a:p>
          <a:p>
            <a:pPr lvl="1"/>
            <a:r>
              <a:rPr lang="en-GB" sz="2400" dirty="0"/>
              <a:t>Add more buttons to change to different colour</a:t>
            </a:r>
          </a:p>
          <a:p>
            <a:pPr lvl="1"/>
            <a:r>
              <a:rPr lang="en-GB" sz="2400" dirty="0"/>
              <a:t>Add the line to change the colours at several points in your script and see what happens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Task: Change the background colour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0590-739B-4C6B-93D5-76CB42C4E88A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0" name="Double Bracket 9"/>
          <p:cNvSpPr/>
          <p:nvPr/>
        </p:nvSpPr>
        <p:spPr>
          <a:xfrm rot="340039">
            <a:off x="6724333" y="5110518"/>
            <a:ext cx="2040684" cy="1399244"/>
          </a:xfrm>
          <a:prstGeom prst="bracketPair">
            <a:avLst>
              <a:gd name="adj" fmla="val 34125"/>
            </a:avLst>
          </a:prstGeom>
          <a:solidFill>
            <a:srgbClr val="00B050"/>
          </a:solidFill>
          <a:ln w="5715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msky SF" pitchFamily="2" charset="0"/>
              </a:rPr>
              <a:t>screenshot your work!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50E2EFE-C716-4CF0-AB4F-C559F70EFC17}"/>
              </a:ext>
            </a:extLst>
          </p:cNvPr>
          <p:cNvGrpSpPr/>
          <p:nvPr/>
        </p:nvGrpSpPr>
        <p:grpSpPr>
          <a:xfrm>
            <a:off x="467544" y="4509120"/>
            <a:ext cx="5544616" cy="2127180"/>
            <a:chOff x="467544" y="4509120"/>
            <a:chExt cx="5544616" cy="212718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7544" y="4509120"/>
              <a:ext cx="5544616" cy="2127180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2A39548-3191-4DA5-A748-B73FE334047E}"/>
                </a:ext>
              </a:extLst>
            </p:cNvPr>
            <p:cNvSpPr txBox="1"/>
            <p:nvPr/>
          </p:nvSpPr>
          <p:spPr>
            <a:xfrm>
              <a:off x="683568" y="5949708"/>
              <a:ext cx="511256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GB" sz="1600" dirty="0" err="1">
                  <a:solidFill>
                    <a:srgbClr val="C115AD"/>
                  </a:solidFill>
                  <a:latin typeface="Consolas" panose="020B0609020204030204" pitchFamily="49" charset="0"/>
                  <a:cs typeface="Courier New" pitchFamily="49" charset="0"/>
                </a:rPr>
                <a:t>document.body.style.backgroundColor</a:t>
              </a:r>
              <a:r>
                <a:rPr lang="en-GB" sz="1600" dirty="0">
                  <a:solidFill>
                    <a:srgbClr val="C115AD"/>
                  </a:solidFill>
                  <a:latin typeface="Consolas" panose="020B0609020204030204" pitchFamily="49" charset="0"/>
                  <a:cs typeface="Courier New" pitchFamily="49" charset="0"/>
                </a:rPr>
                <a:t>="orange"</a:t>
              </a:r>
            </a:p>
          </p:txBody>
        </p:sp>
      </p:grpSp>
      <p:sp>
        <p:nvSpPr>
          <p:cNvPr id="8" name="Rounded Rectangular Callout 7"/>
          <p:cNvSpPr/>
          <p:nvPr/>
        </p:nvSpPr>
        <p:spPr>
          <a:xfrm>
            <a:off x="3851920" y="6449377"/>
            <a:ext cx="2016224" cy="408623"/>
          </a:xfrm>
          <a:prstGeom prst="wedgeRoundRectCallout">
            <a:avLst>
              <a:gd name="adj1" fmla="val 21241"/>
              <a:gd name="adj2" fmla="val -107423"/>
              <a:gd name="adj3" fmla="val 16667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or use "#ff6600"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700</Words>
  <Application>Microsoft Office PowerPoint</Application>
  <PresentationFormat>On-screen Show (4:3)</PresentationFormat>
  <Paragraphs>112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Adamsky SF</vt:lpstr>
      <vt:lpstr>Arial</vt:lpstr>
      <vt:lpstr>Calibri</vt:lpstr>
      <vt:lpstr>Consolas</vt:lpstr>
      <vt:lpstr>Courier New</vt:lpstr>
      <vt:lpstr>Office Theme</vt:lpstr>
      <vt:lpstr>PowerPoint Presentation</vt:lpstr>
      <vt:lpstr>Using the alert()function</vt:lpstr>
      <vt:lpstr>Debugging errors</vt:lpstr>
      <vt:lpstr>Creating a Javascript function</vt:lpstr>
      <vt:lpstr>Creating and running a function</vt:lpstr>
      <vt:lpstr>Using variables in JavaScript</vt:lpstr>
      <vt:lpstr>Task: Practice creating and running a function</vt:lpstr>
      <vt:lpstr>Changing the document with Javascript</vt:lpstr>
      <vt:lpstr>PowerPoint Presentation</vt:lpstr>
      <vt:lpstr>Getting data out of fields that the user has typed 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Decomposition</dc:title>
  <dc:creator>Laura James</dc:creator>
  <cp:lastModifiedBy>Laura James</cp:lastModifiedBy>
  <cp:revision>21</cp:revision>
  <dcterms:created xsi:type="dcterms:W3CDTF">2018-02-17T19:31:57Z</dcterms:created>
  <dcterms:modified xsi:type="dcterms:W3CDTF">2021-02-10T10:50:14Z</dcterms:modified>
</cp:coreProperties>
</file>